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1" r:id="rId1"/>
  </p:sldMasterIdLst>
  <p:notesMasterIdLst>
    <p:notesMasterId r:id="rId16"/>
  </p:notesMasterIdLst>
  <p:handoutMasterIdLst>
    <p:handoutMasterId r:id="rId17"/>
  </p:handoutMasterIdLst>
  <p:sldIdLst>
    <p:sldId id="353" r:id="rId2"/>
    <p:sldId id="314" r:id="rId3"/>
    <p:sldId id="439" r:id="rId4"/>
    <p:sldId id="553" r:id="rId5"/>
    <p:sldId id="521" r:id="rId6"/>
    <p:sldId id="539" r:id="rId7"/>
    <p:sldId id="569" r:id="rId8"/>
    <p:sldId id="570" r:id="rId9"/>
    <p:sldId id="571" r:id="rId10"/>
    <p:sldId id="572" r:id="rId11"/>
    <p:sldId id="573" r:id="rId12"/>
    <p:sldId id="574" r:id="rId13"/>
    <p:sldId id="575" r:id="rId14"/>
    <p:sldId id="576" r:id="rId15"/>
  </p:sldIdLst>
  <p:sldSz cx="9144000" cy="6858000" type="screen4x3"/>
  <p:notesSz cx="9874250" cy="6797675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66FF33"/>
    <a:srgbClr val="EBEBFF"/>
    <a:srgbClr val="E7E7FF"/>
    <a:srgbClr val="E1E1FF"/>
    <a:srgbClr val="CCCCFF"/>
    <a:srgbClr val="FF3300"/>
    <a:srgbClr val="000000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淺色樣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淺色樣式 3 - 輔色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淺色樣式 2 - 輔色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ABFCF23-3B69-468F-B69F-88F6DE6A72F2}" styleName="中等深淺樣式 1 - 輔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中等深淺樣式 1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A488322-F2BA-4B5B-9748-0D474271808F}" styleName="中等深淺樣式 3 - 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61" autoAdjust="0"/>
    <p:restoredTop sz="90996" autoAdjust="0"/>
  </p:normalViewPr>
  <p:slideViewPr>
    <p:cSldViewPr>
      <p:cViewPr varScale="1">
        <p:scale>
          <a:sx n="101" d="100"/>
          <a:sy n="101" d="100"/>
        </p:scale>
        <p:origin x="21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440" y="-96"/>
      </p:cViewPr>
      <p:guideLst>
        <p:guide orient="horz" pos="2141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9100C9D-5435-413A-BF52-2B15EB002061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DE170E82-7C65-4478-A546-7809429790D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971142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1175" y="0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E80364E5-E223-41E7-8F7B-C58689653AC1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425" y="3228975"/>
            <a:ext cx="7899400" cy="305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839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63"/>
            <a:ext cx="42799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CSIE CIAL Lab</a:t>
            </a:r>
          </a:p>
        </p:txBody>
      </p:sp>
      <p:sp>
        <p:nvSpPr>
          <p:cNvPr id="839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B67C58D4-8247-4CDB-B8D8-366157AD7CF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44546481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9F011DFF-4CF2-4B16-A707-64B28036040A}" type="slidenum">
              <a:rPr lang="en-US" altLang="zh-TW" smtClean="0"/>
              <a:pPr eaLnBrk="1" hangingPunct="1"/>
              <a:t>1</a:t>
            </a:fld>
            <a:endParaRPr lang="en-US" altLang="zh-TW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49D338C6-14FA-48CC-A73D-B1557EEBA41C}" type="datetime1">
              <a:rPr lang="zh-TW" altLang="en-US" smtClean="0"/>
              <a:pPr eaLnBrk="1" hangingPunct="1"/>
              <a:t>2014/12/23</a:t>
            </a:fld>
            <a:endParaRPr lang="en-US" altLang="zh-TW" smtClean="0"/>
          </a:p>
        </p:txBody>
      </p:sp>
      <p:sp>
        <p:nvSpPr>
          <p:cNvPr id="4710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7109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B507DD77-2F27-408A-A247-AD7484650273}" type="slidenum">
              <a:rPr lang="en-US" altLang="zh-TW" sz="1200"/>
              <a:pPr algn="r" eaLnBrk="1" hangingPunct="1"/>
              <a:t>1</a:t>
            </a:fld>
            <a:endParaRPr lang="en-US" altLang="zh-TW" sz="1200"/>
          </a:p>
        </p:txBody>
      </p:sp>
      <p:sp>
        <p:nvSpPr>
          <p:cNvPr id="471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213100" y="508000"/>
            <a:ext cx="3397250" cy="2549525"/>
          </a:xfrm>
          <a:ln/>
        </p:spPr>
      </p:sp>
      <p:sp>
        <p:nvSpPr>
          <p:cNvPr id="471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zh-TW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629319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特色是它可以同時</a:t>
            </a:r>
            <a:r>
              <a:rPr lang="en-US" altLang="zh-TW" dirty="0" smtClean="0"/>
              <a:t>match pattern set</a:t>
            </a:r>
            <a:r>
              <a:rPr lang="zh-TW" altLang="en-US" dirty="0" smtClean="0"/>
              <a:t>中的所有</a:t>
            </a:r>
            <a:r>
              <a:rPr lang="en-US" altLang="zh-TW" dirty="0" smtClean="0"/>
              <a:t>pattern</a:t>
            </a:r>
          </a:p>
          <a:p>
            <a:r>
              <a:rPr lang="zh-TW" altLang="en-US" dirty="0" smtClean="0"/>
              <a:t>它可以支援較大型的</a:t>
            </a:r>
            <a:r>
              <a:rPr lang="en-US" altLang="zh-TW" dirty="0" smtClean="0"/>
              <a:t>pattern set</a:t>
            </a:r>
          </a:p>
          <a:p>
            <a:r>
              <a:rPr lang="zh-TW" altLang="en-US" dirty="0" smtClean="0"/>
              <a:t>需要對</a:t>
            </a:r>
            <a:r>
              <a:rPr lang="en-US" altLang="zh-TW" dirty="0" smtClean="0"/>
              <a:t>pattern set</a:t>
            </a:r>
            <a:r>
              <a:rPr lang="zh-TW" altLang="en-US" dirty="0" smtClean="0"/>
              <a:t>做一些前處理來建立資料結構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713455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特色是它可以同時</a:t>
            </a:r>
            <a:r>
              <a:rPr lang="en-US" altLang="zh-TW" dirty="0" smtClean="0"/>
              <a:t>match pattern set</a:t>
            </a:r>
            <a:r>
              <a:rPr lang="zh-TW" altLang="en-US" dirty="0" smtClean="0"/>
              <a:t>中的所有</a:t>
            </a:r>
            <a:r>
              <a:rPr lang="en-US" altLang="zh-TW" dirty="0" smtClean="0"/>
              <a:t>pattern</a:t>
            </a:r>
          </a:p>
          <a:p>
            <a:r>
              <a:rPr lang="zh-TW" altLang="en-US" dirty="0" smtClean="0"/>
              <a:t>它可以支援較大型的</a:t>
            </a:r>
            <a:r>
              <a:rPr lang="en-US" altLang="zh-TW" dirty="0" smtClean="0"/>
              <a:t>pattern set</a:t>
            </a:r>
          </a:p>
          <a:p>
            <a:r>
              <a:rPr lang="zh-TW" altLang="en-US" dirty="0" smtClean="0"/>
              <a:t>需要對</a:t>
            </a:r>
            <a:r>
              <a:rPr lang="en-US" altLang="zh-TW" dirty="0" smtClean="0"/>
              <a:t>pattern set</a:t>
            </a:r>
            <a:r>
              <a:rPr lang="zh-TW" altLang="en-US" dirty="0" smtClean="0"/>
              <a:t>做一些前處理來建立資料結構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874902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特色是它可以同時</a:t>
            </a:r>
            <a:r>
              <a:rPr lang="en-US" altLang="zh-TW" dirty="0" smtClean="0"/>
              <a:t>match pattern set</a:t>
            </a:r>
            <a:r>
              <a:rPr lang="zh-TW" altLang="en-US" dirty="0" smtClean="0"/>
              <a:t>中的所有</a:t>
            </a:r>
            <a:r>
              <a:rPr lang="en-US" altLang="zh-TW" dirty="0" smtClean="0"/>
              <a:t>pattern</a:t>
            </a:r>
          </a:p>
          <a:p>
            <a:r>
              <a:rPr lang="zh-TW" altLang="en-US" dirty="0" smtClean="0"/>
              <a:t>它可以支援較大型的</a:t>
            </a:r>
            <a:r>
              <a:rPr lang="en-US" altLang="zh-TW" dirty="0" smtClean="0"/>
              <a:t>pattern set</a:t>
            </a:r>
          </a:p>
          <a:p>
            <a:r>
              <a:rPr lang="zh-TW" altLang="en-US" dirty="0" smtClean="0"/>
              <a:t>需要對</a:t>
            </a:r>
            <a:r>
              <a:rPr lang="en-US" altLang="zh-TW" dirty="0" smtClean="0"/>
              <a:t>pattern set</a:t>
            </a:r>
            <a:r>
              <a:rPr lang="zh-TW" altLang="en-US" dirty="0" smtClean="0"/>
              <a:t>做一些前處理來建立資料結構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8915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特色是它可以同時</a:t>
            </a:r>
            <a:r>
              <a:rPr lang="en-US" altLang="zh-TW" dirty="0" smtClean="0"/>
              <a:t>match pattern set</a:t>
            </a:r>
            <a:r>
              <a:rPr lang="zh-TW" altLang="en-US" dirty="0" smtClean="0"/>
              <a:t>中的所有</a:t>
            </a:r>
            <a:r>
              <a:rPr lang="en-US" altLang="zh-TW" dirty="0" smtClean="0"/>
              <a:t>pattern</a:t>
            </a:r>
          </a:p>
          <a:p>
            <a:r>
              <a:rPr lang="zh-TW" altLang="en-US" dirty="0" smtClean="0"/>
              <a:t>它可以支援較大型的</a:t>
            </a:r>
            <a:r>
              <a:rPr lang="en-US" altLang="zh-TW" dirty="0" smtClean="0"/>
              <a:t>pattern set</a:t>
            </a:r>
          </a:p>
          <a:p>
            <a:r>
              <a:rPr lang="zh-TW" altLang="en-US" dirty="0" smtClean="0"/>
              <a:t>需要對</a:t>
            </a:r>
            <a:r>
              <a:rPr lang="en-US" altLang="zh-TW" dirty="0" smtClean="0"/>
              <a:t>pattern set</a:t>
            </a:r>
            <a:r>
              <a:rPr lang="zh-TW" altLang="en-US" dirty="0" smtClean="0"/>
              <a:t>做一些前處理來建立資料結構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843695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特色是它可以同時</a:t>
            </a:r>
            <a:r>
              <a:rPr lang="en-US" altLang="zh-TW" dirty="0" smtClean="0"/>
              <a:t>match pattern set</a:t>
            </a:r>
            <a:r>
              <a:rPr lang="zh-TW" altLang="en-US" dirty="0" smtClean="0"/>
              <a:t>中的所有</a:t>
            </a:r>
            <a:r>
              <a:rPr lang="en-US" altLang="zh-TW" dirty="0" smtClean="0"/>
              <a:t>pattern</a:t>
            </a:r>
          </a:p>
          <a:p>
            <a:r>
              <a:rPr lang="zh-TW" altLang="en-US" dirty="0" smtClean="0"/>
              <a:t>它可以支援較大型的</a:t>
            </a:r>
            <a:r>
              <a:rPr lang="en-US" altLang="zh-TW" dirty="0" smtClean="0"/>
              <a:t>pattern set</a:t>
            </a:r>
          </a:p>
          <a:p>
            <a:r>
              <a:rPr lang="zh-TW" altLang="en-US" dirty="0" smtClean="0"/>
              <a:t>需要對</a:t>
            </a:r>
            <a:r>
              <a:rPr lang="en-US" altLang="zh-TW" dirty="0" smtClean="0"/>
              <a:t>pattern set</a:t>
            </a:r>
            <a:r>
              <a:rPr lang="zh-TW" altLang="en-US" dirty="0" smtClean="0"/>
              <a:t>做一些前處理來建立資料結構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35594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778489CD-FD95-49DF-8544-A130F7D8660A}" type="slidenum">
              <a:rPr lang="en-US" altLang="zh-TW" smtClean="0"/>
              <a:pPr eaLnBrk="1" hangingPunct="1"/>
              <a:t>2</a:t>
            </a:fld>
            <a:endParaRPr lang="en-US" altLang="zh-TW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22C386DB-4AFC-4261-9B0B-13CD3F23972D}" type="datetime1">
              <a:rPr lang="zh-TW" altLang="en-US" smtClean="0"/>
              <a:pPr eaLnBrk="1" hangingPunct="1"/>
              <a:t>2014/12/23</a:t>
            </a:fld>
            <a:endParaRPr lang="en-US" altLang="zh-TW" smtClean="0"/>
          </a:p>
        </p:txBody>
      </p:sp>
      <p:sp>
        <p:nvSpPr>
          <p:cNvPr id="4813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lang="en-US" altLang="zh-TW" smtClean="0"/>
              <a:t>CSIE CIAL Lab</a:t>
            </a:r>
          </a:p>
        </p:txBody>
      </p:sp>
      <p:sp>
        <p:nvSpPr>
          <p:cNvPr id="48133" name="Rectangle 7"/>
          <p:cNvSpPr txBox="1">
            <a:spLocks noGrp="1" noChangeArrowheads="1"/>
          </p:cNvSpPr>
          <p:nvPr/>
        </p:nvSpPr>
        <p:spPr bwMode="auto">
          <a:xfrm>
            <a:off x="5591175" y="6456363"/>
            <a:ext cx="4281488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r" eaLnBrk="1" hangingPunct="1"/>
            <a:fld id="{5E8245A2-B999-4DEC-BDE2-30A5DDC26280}" type="slidenum">
              <a:rPr lang="en-US" altLang="zh-TW" sz="1200"/>
              <a:pPr algn="r" eaLnBrk="1" hangingPunct="1"/>
              <a:t>2</a:t>
            </a:fld>
            <a:endParaRPr lang="en-US" altLang="zh-TW" sz="1200"/>
          </a:p>
        </p:txBody>
      </p:sp>
      <p:sp>
        <p:nvSpPr>
          <p:cNvPr id="481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en-US" smtClean="0">
              <a:ea typeface="新細明體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96802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是一種裝置或者是軟體，用處是偵測網路中是否存在惡意的入侵式的動作。</a:t>
            </a:r>
            <a:endParaRPr lang="en-US" altLang="zh-TW" dirty="0" smtClean="0"/>
          </a:p>
          <a:p>
            <a:r>
              <a:rPr lang="zh-TW" altLang="en-US" dirty="0" smtClean="0"/>
              <a:t>大部分的</a:t>
            </a:r>
            <a:r>
              <a:rPr lang="en-US" altLang="zh-TW" dirty="0" smtClean="0"/>
              <a:t>IDS</a:t>
            </a:r>
            <a:r>
              <a:rPr lang="zh-TW" altLang="en-US" dirty="0" smtClean="0"/>
              <a:t>會解讀網路封包，系統日誌或者是網路流量來觀察是否有惡意的攻擊。</a:t>
            </a:r>
            <a:endParaRPr lang="en-US" altLang="zh-TW" dirty="0" smtClean="0"/>
          </a:p>
          <a:p>
            <a:r>
              <a:rPr lang="en-US" altLang="zh-TW" dirty="0" smtClean="0"/>
              <a:t>Pattern Matching</a:t>
            </a:r>
            <a:r>
              <a:rPr lang="zh-TW" altLang="en-US" dirty="0" smtClean="0"/>
              <a:t>是</a:t>
            </a:r>
            <a:r>
              <a:rPr lang="en-US" altLang="zh-TW" dirty="0" smtClean="0"/>
              <a:t>IDS</a:t>
            </a:r>
            <a:r>
              <a:rPr lang="zh-TW" altLang="en-US" dirty="0" smtClean="0"/>
              <a:t>中很重要部分，他用來找出</a:t>
            </a:r>
            <a:r>
              <a:rPr lang="en-US" altLang="zh-TW" dirty="0" smtClean="0"/>
              <a:t>packet</a:t>
            </a:r>
            <a:r>
              <a:rPr lang="zh-TW" altLang="en-US" dirty="0" smtClean="0"/>
              <a:t>中</a:t>
            </a:r>
            <a:r>
              <a:rPr lang="en-US" altLang="zh-TW" dirty="0" smtClean="0"/>
              <a:t>payload</a:t>
            </a:r>
            <a:r>
              <a:rPr lang="zh-TW" altLang="en-US" dirty="0" smtClean="0"/>
              <a:t>是否用包含惡意的動作，而這些惡意的動作我們會事先定義為</a:t>
            </a:r>
            <a:r>
              <a:rPr lang="en-US" altLang="zh-TW" dirty="0" smtClean="0"/>
              <a:t>pattern set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7729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是一種裝置或者是軟體，用處是偵測網路中是否存在惡意的入侵式的動作。</a:t>
            </a:r>
            <a:endParaRPr lang="en-US" altLang="zh-TW" dirty="0" smtClean="0"/>
          </a:p>
          <a:p>
            <a:r>
              <a:rPr lang="zh-TW" altLang="en-US" dirty="0" smtClean="0"/>
              <a:t>大部分的</a:t>
            </a:r>
            <a:r>
              <a:rPr lang="en-US" altLang="zh-TW" dirty="0" smtClean="0"/>
              <a:t>IDS</a:t>
            </a:r>
            <a:r>
              <a:rPr lang="zh-TW" altLang="en-US" dirty="0" smtClean="0"/>
              <a:t>會解讀網路封包，系統日誌或者是網路流量來觀察是否有惡意的攻擊。</a:t>
            </a:r>
            <a:endParaRPr lang="en-US" altLang="zh-TW" dirty="0" smtClean="0"/>
          </a:p>
          <a:p>
            <a:r>
              <a:rPr lang="en-US" altLang="zh-TW" dirty="0" smtClean="0"/>
              <a:t>Pattern Matching</a:t>
            </a:r>
            <a:r>
              <a:rPr lang="zh-TW" altLang="en-US" dirty="0" smtClean="0"/>
              <a:t>是</a:t>
            </a:r>
            <a:r>
              <a:rPr lang="en-US" altLang="zh-TW" dirty="0" smtClean="0"/>
              <a:t>IDS</a:t>
            </a:r>
            <a:r>
              <a:rPr lang="zh-TW" altLang="en-US" dirty="0" smtClean="0"/>
              <a:t>中很重要部分，他用來找出</a:t>
            </a:r>
            <a:r>
              <a:rPr lang="en-US" altLang="zh-TW" dirty="0" smtClean="0"/>
              <a:t>packet</a:t>
            </a:r>
            <a:r>
              <a:rPr lang="zh-TW" altLang="en-US" dirty="0" smtClean="0"/>
              <a:t>中</a:t>
            </a:r>
            <a:r>
              <a:rPr lang="en-US" altLang="zh-TW" dirty="0" smtClean="0"/>
              <a:t>payload</a:t>
            </a:r>
            <a:r>
              <a:rPr lang="zh-TW" altLang="en-US" dirty="0" smtClean="0"/>
              <a:t>是否用包含惡意的動作，而這些惡意的動作我們會事先定義為</a:t>
            </a:r>
            <a:r>
              <a:rPr lang="en-US" altLang="zh-TW" dirty="0" smtClean="0"/>
              <a:t>pattern set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8618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特色是它可以同時</a:t>
            </a:r>
            <a:r>
              <a:rPr lang="en-US" altLang="zh-TW" dirty="0" smtClean="0"/>
              <a:t>match pattern set</a:t>
            </a:r>
            <a:r>
              <a:rPr lang="zh-TW" altLang="en-US" dirty="0" smtClean="0"/>
              <a:t>中的所有</a:t>
            </a:r>
            <a:r>
              <a:rPr lang="en-US" altLang="zh-TW" dirty="0" smtClean="0"/>
              <a:t>pattern</a:t>
            </a:r>
          </a:p>
          <a:p>
            <a:r>
              <a:rPr lang="zh-TW" altLang="en-US" dirty="0" smtClean="0"/>
              <a:t>它可以支援較大型的</a:t>
            </a:r>
            <a:r>
              <a:rPr lang="en-US" altLang="zh-TW" dirty="0" smtClean="0"/>
              <a:t>pattern set</a:t>
            </a:r>
          </a:p>
          <a:p>
            <a:r>
              <a:rPr lang="zh-TW" altLang="en-US" dirty="0" smtClean="0"/>
              <a:t>需要對</a:t>
            </a:r>
            <a:r>
              <a:rPr lang="en-US" altLang="zh-TW" dirty="0" smtClean="0"/>
              <a:t>pattern set</a:t>
            </a:r>
            <a:r>
              <a:rPr lang="zh-TW" altLang="en-US" dirty="0" smtClean="0"/>
              <a:t>做一些前處理來建立資料結構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15691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特色是它可以同時</a:t>
            </a:r>
            <a:r>
              <a:rPr lang="en-US" altLang="zh-TW" dirty="0" smtClean="0"/>
              <a:t>match pattern set</a:t>
            </a:r>
            <a:r>
              <a:rPr lang="zh-TW" altLang="en-US" dirty="0" smtClean="0"/>
              <a:t>中的所有</a:t>
            </a:r>
            <a:r>
              <a:rPr lang="en-US" altLang="zh-TW" dirty="0" smtClean="0"/>
              <a:t>pattern</a:t>
            </a:r>
          </a:p>
          <a:p>
            <a:r>
              <a:rPr lang="zh-TW" altLang="en-US" dirty="0" smtClean="0"/>
              <a:t>它可以支援較大型的</a:t>
            </a:r>
            <a:r>
              <a:rPr lang="en-US" altLang="zh-TW" dirty="0" smtClean="0"/>
              <a:t>pattern set</a:t>
            </a:r>
          </a:p>
          <a:p>
            <a:r>
              <a:rPr lang="zh-TW" altLang="en-US" dirty="0" smtClean="0"/>
              <a:t>需要對</a:t>
            </a:r>
            <a:r>
              <a:rPr lang="en-US" altLang="zh-TW" dirty="0" smtClean="0"/>
              <a:t>pattern set</a:t>
            </a:r>
            <a:r>
              <a:rPr lang="zh-TW" altLang="en-US" dirty="0" smtClean="0"/>
              <a:t>做一些前處理來建立資料結構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539024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特色是它可以同時</a:t>
            </a:r>
            <a:r>
              <a:rPr lang="en-US" altLang="zh-TW" dirty="0" smtClean="0"/>
              <a:t>match pattern set</a:t>
            </a:r>
            <a:r>
              <a:rPr lang="zh-TW" altLang="en-US" dirty="0" smtClean="0"/>
              <a:t>中的所有</a:t>
            </a:r>
            <a:r>
              <a:rPr lang="en-US" altLang="zh-TW" dirty="0" smtClean="0"/>
              <a:t>pattern</a:t>
            </a:r>
          </a:p>
          <a:p>
            <a:r>
              <a:rPr lang="zh-TW" altLang="en-US" dirty="0" smtClean="0"/>
              <a:t>它可以支援較大型的</a:t>
            </a:r>
            <a:r>
              <a:rPr lang="en-US" altLang="zh-TW" dirty="0" smtClean="0"/>
              <a:t>pattern set</a:t>
            </a:r>
          </a:p>
          <a:p>
            <a:r>
              <a:rPr lang="zh-TW" altLang="en-US" dirty="0" smtClean="0"/>
              <a:t>需要對</a:t>
            </a:r>
            <a:r>
              <a:rPr lang="en-US" altLang="zh-TW" dirty="0" smtClean="0"/>
              <a:t>pattern set</a:t>
            </a:r>
            <a:r>
              <a:rPr lang="zh-TW" altLang="en-US" dirty="0" smtClean="0"/>
              <a:t>做一些前處理來建立資料結構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798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特色是它可以同時</a:t>
            </a:r>
            <a:r>
              <a:rPr lang="en-US" altLang="zh-TW" dirty="0" smtClean="0"/>
              <a:t>match pattern set</a:t>
            </a:r>
            <a:r>
              <a:rPr lang="zh-TW" altLang="en-US" dirty="0" smtClean="0"/>
              <a:t>中的所有</a:t>
            </a:r>
            <a:r>
              <a:rPr lang="en-US" altLang="zh-TW" dirty="0" smtClean="0"/>
              <a:t>pattern</a:t>
            </a:r>
          </a:p>
          <a:p>
            <a:r>
              <a:rPr lang="zh-TW" altLang="en-US" dirty="0" smtClean="0"/>
              <a:t>它可以支援較大型的</a:t>
            </a:r>
            <a:r>
              <a:rPr lang="en-US" altLang="zh-TW" dirty="0" smtClean="0"/>
              <a:t>pattern set</a:t>
            </a:r>
          </a:p>
          <a:p>
            <a:r>
              <a:rPr lang="zh-TW" altLang="en-US" dirty="0" smtClean="0"/>
              <a:t>需要對</a:t>
            </a:r>
            <a:r>
              <a:rPr lang="en-US" altLang="zh-TW" dirty="0" smtClean="0"/>
              <a:t>pattern set</a:t>
            </a:r>
            <a:r>
              <a:rPr lang="zh-TW" altLang="en-US" dirty="0" smtClean="0"/>
              <a:t>做一些前處理來建立資料結構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8301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特色是它可以同時</a:t>
            </a:r>
            <a:r>
              <a:rPr lang="en-US" altLang="zh-TW" dirty="0" smtClean="0"/>
              <a:t>match pattern set</a:t>
            </a:r>
            <a:r>
              <a:rPr lang="zh-TW" altLang="en-US" dirty="0" smtClean="0"/>
              <a:t>中的所有</a:t>
            </a:r>
            <a:r>
              <a:rPr lang="en-US" altLang="zh-TW" dirty="0" smtClean="0"/>
              <a:t>pattern</a:t>
            </a:r>
          </a:p>
          <a:p>
            <a:r>
              <a:rPr lang="zh-TW" altLang="en-US" dirty="0" smtClean="0"/>
              <a:t>它可以支援較大型的</a:t>
            </a:r>
            <a:r>
              <a:rPr lang="en-US" altLang="zh-TW" dirty="0" smtClean="0"/>
              <a:t>pattern set</a:t>
            </a:r>
          </a:p>
          <a:p>
            <a:r>
              <a:rPr lang="zh-TW" altLang="en-US" dirty="0" smtClean="0"/>
              <a:t>需要對</a:t>
            </a:r>
            <a:r>
              <a:rPr lang="en-US" altLang="zh-TW" dirty="0" smtClean="0"/>
              <a:t>pattern set</a:t>
            </a:r>
            <a:r>
              <a:rPr lang="zh-TW" altLang="en-US" dirty="0" smtClean="0"/>
              <a:t>做一些前處理來建立資料結構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>
              <a:defRPr/>
            </a:pPr>
            <a:fld id="{E80364E5-E223-41E7-8F7B-C58689653AC1}" type="datetime1">
              <a:rPr lang="zh-TW" altLang="en-US" smtClean="0"/>
              <a:pPr>
                <a:defRPr/>
              </a:pPr>
              <a:t>2014/12/24</a:t>
            </a:fld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mtClean="0"/>
              <a:t>CSIE CIAL Lab</a:t>
            </a:r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7C58D4-8247-4CDB-B8D8-366157AD7CF1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163813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 sz="2400">
              <a:latin typeface="Times New Roman" pitchFamily="18" charset="0"/>
              <a:ea typeface="新細明體" pitchFamily="18" charset="-12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0" lang="zh-TW" altLang="zh-TW">
              <a:ea typeface="新細明體" pitchFamily="18" charset="-120"/>
            </a:endParaRP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1003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55732-0661-4510-8994-21747E367F95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2843213" y="6308725"/>
            <a:ext cx="4033837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525C8-037D-4D9C-A89D-84B4CBED047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4079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080299-9B71-4CE5-8AF3-49E78D1409C8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35581-8FB1-4BA3-A1BD-7283ADB7F16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6151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34150" y="549275"/>
            <a:ext cx="1924050" cy="53943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762000" y="549275"/>
            <a:ext cx="5619750" cy="53943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F09290-2659-4358-AE6E-0D2AB2AB43AE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78D4B-52B5-445E-B845-CE63557AFED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47968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D082F-EB1F-4CA9-A2BB-73C8CA86B6DC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7B881-FCCB-4025-94C8-DA2AFB2801F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87309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549275"/>
            <a:ext cx="7696200" cy="592138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762000" y="1412875"/>
            <a:ext cx="7696200" cy="4530725"/>
          </a:xfrm>
        </p:spPr>
        <p:txBody>
          <a:bodyPr/>
          <a:lstStyle/>
          <a:p>
            <a:pPr lvl="0"/>
            <a:endParaRPr lang="zh-TW" alt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62556-DD1A-4320-A61A-1EEC9D929459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E0783-66AB-4E9E-B57F-90858DA08A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4737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5B5826-75D5-42B3-A5C4-B229DF8C6A71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951E2-EEAA-4669-B8F0-B40FD5B3C24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150203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840D1-7F77-4D1A-BD2B-AA0AFA56A26A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F754AE-326A-49DC-BA3C-648274DC3B1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41178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7620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86300" y="1412875"/>
            <a:ext cx="37719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8D7D96-79B4-4AC6-A23F-82AC22FB9E37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1F05-B80C-4342-AEC2-30DC8D76B3D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97363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C8D481-9A74-41A8-A3DD-B725FABA0BFD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368F9-24E6-4439-86FC-553CFE5611B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70461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432D8-DDB8-4D0D-A821-5B579638449B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3723CC-A3E8-494E-B22F-9BADF4484A4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9749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28D2E-D3A3-40BD-85D2-775B7A5B698A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CA9615-97A3-4B50-80FA-CDDFC7E0164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53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F84AE2-8279-4719-AA7D-0CCC31134587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68E641-5E6C-4237-BE88-7A5ACB6ACF2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88221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583F-7C87-430E-BA42-51959189E1EB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2EF0DD-2EB3-4841-BC04-5E0E052FC0D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1828590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49275"/>
            <a:ext cx="7696200" cy="59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12875"/>
            <a:ext cx="76962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99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0872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C5623A5B-BE50-49C9-96A3-44CA19F684C2}" type="datetime1">
              <a:rPr lang="zh-TW" altLang="en-US"/>
              <a:pPr>
                <a:defRPr/>
              </a:pPr>
              <a:t>2014/12/23</a:t>
            </a:fld>
            <a:endParaRPr lang="en-US" altLang="zh-TW"/>
          </a:p>
        </p:txBody>
      </p:sp>
      <p:sp>
        <p:nvSpPr>
          <p:cNvPr id="99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43213" y="6284913"/>
            <a:ext cx="396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r>
              <a:rPr lang="en-US" altLang="zh-TW"/>
              <a:t>National Cheng Kung University CSIE Computer &amp; Internet Architecture Lab </a:t>
            </a:r>
          </a:p>
        </p:txBody>
      </p:sp>
      <p:sp>
        <p:nvSpPr>
          <p:cNvPr id="99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08725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2008DEC-E19B-4006-9D6C-42694AEFA0F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1031" name="Group 10"/>
          <p:cNvGrpSpPr>
            <a:grpSpLocks/>
          </p:cNvGrpSpPr>
          <p:nvPr/>
        </p:nvGrpSpPr>
        <p:grpSpPr bwMode="auto">
          <a:xfrm>
            <a:off x="168275" y="212725"/>
            <a:ext cx="8823325" cy="6096000"/>
            <a:chOff x="106" y="28"/>
            <a:chExt cx="5558" cy="3840"/>
          </a:xfrm>
        </p:grpSpPr>
        <p:sp>
          <p:nvSpPr>
            <p:cNvPr id="99336" name="AutoShape 8"/>
            <p:cNvSpPr>
              <a:spLocks noChangeArrowheads="1"/>
            </p:cNvSpPr>
            <p:nvPr/>
          </p:nvSpPr>
          <p:spPr bwMode="auto">
            <a:xfrm>
              <a:off x="106" y="28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kumimoji="0" lang="zh-TW" altLang="zh-TW" sz="2400">
                <a:latin typeface="Times New Roman" pitchFamily="18" charset="0"/>
                <a:ea typeface="新細明體" pitchFamily="18" charset="-120"/>
              </a:endParaRPr>
            </a:p>
          </p:txBody>
        </p:sp>
        <p:sp>
          <p:nvSpPr>
            <p:cNvPr id="99337" name="Line 9"/>
            <p:cNvSpPr>
              <a:spLocks noChangeShapeType="1"/>
            </p:cNvSpPr>
            <p:nvPr/>
          </p:nvSpPr>
          <p:spPr bwMode="auto">
            <a:xfrm>
              <a:off x="480" y="709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zh-TW" altLang="en-US">
                <a:ea typeface="新細明體" pitchFamily="18" charset="-12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  <p:sldLayoutId id="2147484122" r:id="rId12"/>
    <p:sldLayoutId id="2147484123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3300">
          <a:solidFill>
            <a:schemeClr val="tx2"/>
          </a:solidFill>
          <a:latin typeface="Arial Black" pitchFamily="34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kumimoji="1"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kumimoji="1"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kumimoji="1"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404813"/>
            <a:ext cx="8785225" cy="1944687"/>
          </a:xfrm>
        </p:spPr>
        <p:txBody>
          <a:bodyPr/>
          <a:lstStyle/>
          <a:p>
            <a:r>
              <a:rPr lang="zh-TW" altLang="en-US" sz="3600" i="0" dirty="0"/>
              <a:t/>
            </a:r>
            <a:br>
              <a:rPr lang="zh-TW" altLang="en-US" sz="3600" i="0" dirty="0"/>
            </a:br>
            <a:r>
              <a:rPr lang="en-US" altLang="zh-TW" sz="3600" i="0" dirty="0"/>
              <a:t> </a:t>
            </a:r>
            <a:r>
              <a:rPr lang="en-US" altLang="zh-TW" sz="3600" b="1" i="0" dirty="0"/>
              <a:t>A Fast Regular Expression Matching Engine for NIDS Applying Prediction Scheme</a:t>
            </a:r>
            <a:endParaRPr lang="zh-TW" altLang="zh-TW" sz="3600" b="1" i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429000"/>
            <a:ext cx="6624736" cy="2160588"/>
          </a:xfrm>
        </p:spPr>
        <p:txBody>
          <a:bodyPr/>
          <a:lstStyle/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Author: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 Jiang,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Qiong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Dai,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Qiu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Tang,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Jianlong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Binxing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Fang</a:t>
            </a:r>
            <a:endParaRPr lang="en-US" altLang="zh-TW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Publisher: </a:t>
            </a:r>
            <a:r>
              <a:rPr lang="en-US" altLang="zh-TW" sz="1800" dirty="0"/>
              <a:t>Computers and Communication (ISCC), 2014 IEEE </a:t>
            </a:r>
            <a:r>
              <a:rPr lang="en-US" altLang="zh-TW" sz="1800" dirty="0" smtClean="0"/>
              <a:t>  </a:t>
            </a:r>
          </a:p>
          <a:p>
            <a:pPr algn="l"/>
            <a:r>
              <a:rPr lang="en-US" altLang="zh-TW" sz="1800" dirty="0"/>
              <a:t> </a:t>
            </a:r>
            <a:r>
              <a:rPr lang="en-US" altLang="zh-TW" sz="1800" dirty="0" smtClean="0"/>
              <a:t>                Symposium on</a:t>
            </a:r>
          </a:p>
          <a:p>
            <a:pPr algn="l"/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Presenter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TW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Ching-Hsuan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Shih</a:t>
            </a:r>
          </a:p>
          <a:p>
            <a:pPr algn="l"/>
            <a:r>
              <a:rPr lang="en-US" altLang="zh-TW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Date: </a:t>
            </a:r>
            <a:r>
              <a:rPr lang="en-US" altLang="zh-TW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2014/12/23</a:t>
            </a:r>
            <a:endParaRPr kumimoji="0" lang="en-US" altLang="zh-TW" sz="4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600200" y="6016625"/>
            <a:ext cx="596106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zh-TW" sz="1600" dirty="0"/>
              <a:t>Department of Computer Science and Information Engineering </a:t>
            </a:r>
          </a:p>
          <a:p>
            <a:pPr algn="ctr" eaLnBrk="0" hangingPunct="0"/>
            <a:r>
              <a:rPr lang="en-US" altLang="zh-TW" sz="1600" dirty="0"/>
              <a:t>National Cheng Kung University, Taiwan R.O.C.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00163"/>
            <a:ext cx="8640959" cy="4993133"/>
          </a:xfrm>
        </p:spPr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3568" y="477082"/>
            <a:ext cx="8994576" cy="592138"/>
          </a:xfrm>
        </p:spPr>
        <p:txBody>
          <a:bodyPr/>
          <a:lstStyle/>
          <a:p>
            <a:r>
              <a:rPr lang="en-US" altLang="zh-TW" sz="2800" b="1" dirty="0" smtClean="0"/>
              <a:t>Hardware Implementation (2/2)</a:t>
            </a:r>
            <a:endParaRPr lang="zh-TW" altLang="en-US" sz="2800" b="1" dirty="0" smtClean="0"/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dirty="0" smtClean="0"/>
              <a:t>National Cheng Kung University CSIE Computer &amp; Internet Architecture Lab </a:t>
            </a:r>
          </a:p>
        </p:txBody>
      </p:sp>
      <p:sp>
        <p:nvSpPr>
          <p:cNvPr id="71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7FB3EC6-C209-478D-AF40-2907C0BF0000}" type="slidenum">
              <a:rPr kumimoji="0" lang="en-US" altLang="zh-TW" smtClean="0"/>
              <a:pPr eaLnBrk="1" hangingPunct="1"/>
              <a:t>10</a:t>
            </a:fld>
            <a:endParaRPr kumimoji="0"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7633" y="1782655"/>
            <a:ext cx="6138683" cy="4418356"/>
          </a:xfrm>
          <a:prstGeom prst="rect">
            <a:avLst/>
          </a:prstGeom>
        </p:spPr>
      </p:pic>
      <p:sp>
        <p:nvSpPr>
          <p:cNvPr id="9" name="內容版面配置區 1"/>
          <p:cNvSpPr txBox="1">
            <a:spLocks/>
          </p:cNvSpPr>
          <p:nvPr/>
        </p:nvSpPr>
        <p:spPr bwMode="auto">
          <a:xfrm>
            <a:off x="475929" y="1376772"/>
            <a:ext cx="7982272" cy="47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 smtClean="0"/>
              <a:t>B. J-DFA Regex Matching Engine</a:t>
            </a:r>
          </a:p>
          <a:p>
            <a:endParaRPr lang="en-US" altLang="zh-TW" sz="2400" kern="0" dirty="0" smtClean="0"/>
          </a:p>
          <a:p>
            <a:endParaRPr lang="en-US" altLang="zh-TW" sz="2400" kern="0" dirty="0" smtClean="0"/>
          </a:p>
          <a:p>
            <a:pPr marL="0" indent="0">
              <a:buFont typeface="Wingdings" pitchFamily="2" charset="2"/>
              <a:buNone/>
            </a:pPr>
            <a:endParaRPr lang="en-US" altLang="zh-TW" sz="2400" kern="0" dirty="0"/>
          </a:p>
        </p:txBody>
      </p:sp>
    </p:spTree>
    <p:extLst>
      <p:ext uri="{BB962C8B-B14F-4D97-AF65-F5344CB8AC3E}">
        <p14:creationId xmlns:p14="http://schemas.microsoft.com/office/powerpoint/2010/main" val="18130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89534"/>
            <a:ext cx="8640959" cy="4903762"/>
          </a:xfrm>
        </p:spPr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3568" y="477082"/>
            <a:ext cx="8994576" cy="592138"/>
          </a:xfrm>
        </p:spPr>
        <p:txBody>
          <a:bodyPr/>
          <a:lstStyle/>
          <a:p>
            <a:r>
              <a:rPr lang="en-US" altLang="zh-TW" sz="2800" b="1" dirty="0" smtClean="0"/>
              <a:t>Hardware Implementation (2/2)</a:t>
            </a:r>
            <a:endParaRPr lang="zh-TW" altLang="en-US" sz="2800" b="1" dirty="0" smtClean="0"/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dirty="0" smtClean="0"/>
              <a:t>National Cheng Kung University CSIE Computer &amp; Internet Architecture Lab </a:t>
            </a:r>
          </a:p>
        </p:txBody>
      </p:sp>
      <p:sp>
        <p:nvSpPr>
          <p:cNvPr id="71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7FB3EC6-C209-478D-AF40-2907C0BF0000}" type="slidenum">
              <a:rPr kumimoji="0" lang="en-US" altLang="zh-TW" smtClean="0"/>
              <a:pPr eaLnBrk="1" hangingPunct="1"/>
              <a:t>11</a:t>
            </a:fld>
            <a:endParaRPr kumimoji="0" lang="en-US" altLang="zh-TW" dirty="0" smtClean="0"/>
          </a:p>
        </p:txBody>
      </p:sp>
      <p:sp>
        <p:nvSpPr>
          <p:cNvPr id="8" name="內容版面配置區 1"/>
          <p:cNvSpPr txBox="1">
            <a:spLocks/>
          </p:cNvSpPr>
          <p:nvPr/>
        </p:nvSpPr>
        <p:spPr bwMode="auto">
          <a:xfrm>
            <a:off x="475928" y="1340768"/>
            <a:ext cx="8640959" cy="49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n-US" altLang="zh-TW" sz="2400" kern="0" dirty="0" smtClean="0"/>
              <a:t>C. Performance Evaluation</a:t>
            </a:r>
          </a:p>
          <a:p>
            <a:r>
              <a:rPr lang="en-US" altLang="zh-TW" sz="2400" kern="0" dirty="0" smtClean="0"/>
              <a:t>Xilinx Virtex-7 FPGA chip</a:t>
            </a:r>
          </a:p>
          <a:p>
            <a:endParaRPr lang="en-US" altLang="zh-TW" sz="2400" kern="0" dirty="0" smtClean="0"/>
          </a:p>
          <a:p>
            <a:endParaRPr lang="en-US" altLang="zh-TW" sz="2400" kern="0" dirty="0" smtClean="0"/>
          </a:p>
          <a:p>
            <a:pPr marL="0" indent="0">
              <a:buFont typeface="Wingdings" pitchFamily="2" charset="2"/>
              <a:buNone/>
            </a:pPr>
            <a:endParaRPr lang="en-US" altLang="zh-TW" sz="2400" kern="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284984"/>
            <a:ext cx="4138887" cy="265980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4107" y="1484784"/>
            <a:ext cx="4457678" cy="2752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89534"/>
            <a:ext cx="8640959" cy="4903762"/>
          </a:xfrm>
        </p:spPr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3568" y="477082"/>
            <a:ext cx="8994576" cy="592138"/>
          </a:xfrm>
        </p:spPr>
        <p:txBody>
          <a:bodyPr/>
          <a:lstStyle/>
          <a:p>
            <a:r>
              <a:rPr lang="en-US" altLang="zh-TW" sz="2800" b="1" dirty="0" smtClean="0"/>
              <a:t>Hardware Implementation (2/2)</a:t>
            </a:r>
            <a:endParaRPr lang="zh-TW" altLang="en-US" sz="2800" b="1" dirty="0" smtClean="0"/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dirty="0" smtClean="0"/>
              <a:t>National Cheng Kung University CSIE Computer &amp; Internet Architecture Lab </a:t>
            </a:r>
          </a:p>
        </p:txBody>
      </p:sp>
      <p:sp>
        <p:nvSpPr>
          <p:cNvPr id="71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7FB3EC6-C209-478D-AF40-2907C0BF0000}" type="slidenum">
              <a:rPr kumimoji="0" lang="en-US" altLang="zh-TW" smtClean="0"/>
              <a:pPr eaLnBrk="1" hangingPunct="1"/>
              <a:t>12</a:t>
            </a:fld>
            <a:endParaRPr kumimoji="0" lang="en-US" altLang="zh-TW" dirty="0" smtClean="0"/>
          </a:p>
        </p:txBody>
      </p:sp>
      <p:sp>
        <p:nvSpPr>
          <p:cNvPr id="8" name="內容版面配置區 1"/>
          <p:cNvSpPr txBox="1">
            <a:spLocks/>
          </p:cNvSpPr>
          <p:nvPr/>
        </p:nvSpPr>
        <p:spPr bwMode="auto">
          <a:xfrm>
            <a:off x="475928" y="1340768"/>
            <a:ext cx="8640959" cy="49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sz="2400" kern="0" dirty="0" smtClean="0"/>
          </a:p>
          <a:p>
            <a:endParaRPr lang="en-US" altLang="zh-TW" sz="2400" kern="0" dirty="0" smtClean="0"/>
          </a:p>
          <a:p>
            <a:pPr marL="0" indent="0">
              <a:buFont typeface="Wingdings" pitchFamily="2" charset="2"/>
              <a:buNone/>
            </a:pPr>
            <a:endParaRPr lang="en-US" altLang="zh-TW" sz="2400" kern="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697" y="1912164"/>
            <a:ext cx="7906702" cy="345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68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89534"/>
            <a:ext cx="8640959" cy="4903762"/>
          </a:xfrm>
        </p:spPr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3568" y="477082"/>
            <a:ext cx="8994576" cy="592138"/>
          </a:xfrm>
        </p:spPr>
        <p:txBody>
          <a:bodyPr/>
          <a:lstStyle/>
          <a:p>
            <a:r>
              <a:rPr lang="en-US" altLang="zh-TW" sz="2800" b="1" dirty="0" smtClean="0"/>
              <a:t>Hardware Implementation (2/2)</a:t>
            </a:r>
            <a:endParaRPr lang="zh-TW" altLang="en-US" sz="2800" b="1" dirty="0" smtClean="0"/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dirty="0" smtClean="0"/>
              <a:t>National Cheng Kung University CSIE Computer &amp; Internet Architecture Lab </a:t>
            </a:r>
          </a:p>
        </p:txBody>
      </p:sp>
      <p:sp>
        <p:nvSpPr>
          <p:cNvPr id="71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7FB3EC6-C209-478D-AF40-2907C0BF0000}" type="slidenum">
              <a:rPr kumimoji="0" lang="en-US" altLang="zh-TW" smtClean="0"/>
              <a:pPr eaLnBrk="1" hangingPunct="1"/>
              <a:t>13</a:t>
            </a:fld>
            <a:endParaRPr kumimoji="0" lang="en-US" altLang="zh-TW" dirty="0" smtClean="0"/>
          </a:p>
        </p:txBody>
      </p:sp>
      <p:sp>
        <p:nvSpPr>
          <p:cNvPr id="8" name="內容版面配置區 1"/>
          <p:cNvSpPr txBox="1">
            <a:spLocks/>
          </p:cNvSpPr>
          <p:nvPr/>
        </p:nvSpPr>
        <p:spPr bwMode="auto">
          <a:xfrm>
            <a:off x="475928" y="1340768"/>
            <a:ext cx="8640959" cy="49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sz="2400" kern="0" dirty="0" smtClean="0"/>
          </a:p>
          <a:p>
            <a:endParaRPr lang="en-US" altLang="zh-TW" sz="2400" kern="0" dirty="0" smtClean="0"/>
          </a:p>
          <a:p>
            <a:pPr marL="0" indent="0">
              <a:buFont typeface="Wingdings" pitchFamily="2" charset="2"/>
              <a:buNone/>
            </a:pPr>
            <a:endParaRPr lang="en-US" altLang="zh-TW" sz="2400" kern="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50" y="1536089"/>
            <a:ext cx="7085714" cy="451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77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89534"/>
            <a:ext cx="8640959" cy="4903762"/>
          </a:xfrm>
        </p:spPr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3568" y="477082"/>
            <a:ext cx="8994576" cy="592138"/>
          </a:xfrm>
        </p:spPr>
        <p:txBody>
          <a:bodyPr/>
          <a:lstStyle/>
          <a:p>
            <a:r>
              <a:rPr lang="en-US" altLang="zh-TW" sz="2800" b="1" dirty="0" smtClean="0"/>
              <a:t>Hardware Implementation (2/2)</a:t>
            </a:r>
            <a:endParaRPr lang="zh-TW" altLang="en-US" sz="2800" b="1" dirty="0" smtClean="0"/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dirty="0" smtClean="0"/>
              <a:t>National Cheng Kung University CSIE Computer &amp; Internet Architecture Lab </a:t>
            </a:r>
          </a:p>
        </p:txBody>
      </p:sp>
      <p:sp>
        <p:nvSpPr>
          <p:cNvPr id="71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7FB3EC6-C209-478D-AF40-2907C0BF0000}" type="slidenum">
              <a:rPr kumimoji="0" lang="en-US" altLang="zh-TW" smtClean="0"/>
              <a:pPr eaLnBrk="1" hangingPunct="1"/>
              <a:t>14</a:t>
            </a:fld>
            <a:endParaRPr kumimoji="0" lang="en-US" altLang="zh-TW" dirty="0" smtClean="0"/>
          </a:p>
        </p:txBody>
      </p:sp>
      <p:sp>
        <p:nvSpPr>
          <p:cNvPr id="8" name="內容版面配置區 1"/>
          <p:cNvSpPr txBox="1">
            <a:spLocks/>
          </p:cNvSpPr>
          <p:nvPr/>
        </p:nvSpPr>
        <p:spPr bwMode="auto">
          <a:xfrm>
            <a:off x="475928" y="1340768"/>
            <a:ext cx="8640959" cy="490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US" altLang="zh-TW" sz="2400" kern="0" dirty="0" smtClean="0"/>
          </a:p>
          <a:p>
            <a:endParaRPr lang="en-US" altLang="zh-TW" sz="2400" kern="0" dirty="0" smtClean="0"/>
          </a:p>
          <a:p>
            <a:pPr marL="0" indent="0">
              <a:buFont typeface="Wingdings" pitchFamily="2" charset="2"/>
              <a:buNone/>
            </a:pPr>
            <a:endParaRPr lang="en-US" altLang="zh-TW" sz="2400" kern="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880828"/>
            <a:ext cx="7975490" cy="327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450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zh-TW" b="1" dirty="0" smtClean="0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304925"/>
            <a:ext cx="7993063" cy="4824413"/>
          </a:xfrm>
        </p:spPr>
        <p:txBody>
          <a:bodyPr/>
          <a:lstStyle/>
          <a:p>
            <a:pPr eaLnBrk="1" hangingPunct="1"/>
            <a:r>
              <a:rPr lang="en-US" altLang="zh-TW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Introduction</a:t>
            </a:r>
          </a:p>
          <a:p>
            <a:pPr eaLnBrk="1" hangingPunct="1"/>
            <a:r>
              <a:rPr lang="en-US" altLang="zh-TW" sz="2400" b="1" dirty="0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Related Work</a:t>
            </a:r>
            <a:endParaRPr lang="en-US" altLang="zh-TW" sz="2400" b="1" dirty="0" smtClean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TW" sz="2400" b="1" dirty="0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J-DFA Algorithm</a:t>
            </a:r>
            <a:endParaRPr lang="en-US" altLang="zh-TW" sz="2400" b="1" dirty="0" smtClean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zh-TW" sz="2400" b="1" dirty="0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State Prediction Technique</a:t>
            </a:r>
          </a:p>
          <a:p>
            <a:pPr eaLnBrk="1" hangingPunct="1"/>
            <a:r>
              <a:rPr lang="en-US" altLang="zh-TW" sz="2400" b="1" dirty="0" smtClean="0">
                <a:solidFill>
                  <a:srgbClr val="0000E5"/>
                </a:solidFill>
                <a:latin typeface="Times New Roman" pitchFamily="18" charset="0"/>
                <a:cs typeface="Times New Roman" pitchFamily="18" charset="0"/>
              </a:rPr>
              <a:t>Hardware Implementation</a:t>
            </a:r>
            <a:endParaRPr lang="en-US" altLang="zh-TW" sz="2400" b="1" dirty="0" smtClean="0">
              <a:solidFill>
                <a:srgbClr val="0000E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00" name="投影片編號版面配置區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A3D42651-4283-423E-8B97-192003A2295C}" type="slidenum">
              <a:rPr kumimoji="0" lang="en-US" altLang="zh-TW" smtClean="0"/>
              <a:pPr eaLnBrk="1" hangingPunct="1"/>
              <a:t>2</a:t>
            </a:fld>
            <a:endParaRPr kumimoji="0" lang="en-US" altLang="zh-TW" smtClean="0"/>
          </a:p>
        </p:txBody>
      </p:sp>
      <p:sp>
        <p:nvSpPr>
          <p:cNvPr id="4101" name="頁尾版面配置區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mtClean="0"/>
              <a:t>National Cheng Kung University CSIE Computer &amp; Internet Architecture Lab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smtClean="0"/>
              <a:t>Introduction (1/2)</a:t>
            </a:r>
            <a:endParaRPr lang="zh-TW" altLang="en-US" b="1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Signature-based deep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packet inspection has taken root as a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dominant </a:t>
            </a:r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security mechanism in networking devices and computer systems.</a:t>
            </a:r>
          </a:p>
          <a:p>
            <a:r>
              <a:rPr lang="en-US" altLang="zh-TW" sz="2400" dirty="0">
                <a:latin typeface="Times New Roman" pitchFamily="18" charset="0"/>
                <a:cs typeface="Times New Roman" pitchFamily="18" charset="0"/>
              </a:rPr>
              <a:t>Regular expressions are more expressive than simple patterns of strings and therefore able to describe a wider variety of payload </a:t>
            </a: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signatures.</a:t>
            </a:r>
            <a:endParaRPr lang="en-US" altLang="zh-TW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mtClean="0"/>
              <a:t>National Cheng Kung University CSIE Computer &amp; Internet Architecture Lab </a:t>
            </a:r>
          </a:p>
        </p:txBody>
      </p:sp>
      <p:sp>
        <p:nvSpPr>
          <p:cNvPr id="512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792CE9C-D40C-4903-8047-5F113D5052FE}" type="slidenum">
              <a:rPr kumimoji="0" lang="en-US" altLang="zh-TW" smtClean="0"/>
              <a:pPr eaLnBrk="1" hangingPunct="1"/>
              <a:t>3</a:t>
            </a:fld>
            <a:endParaRPr kumimoji="0" lang="en-US" altLang="zh-TW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Introduction (2/2)</a:t>
            </a:r>
            <a:endParaRPr lang="zh-TW" altLang="en-US" b="1" dirty="0" smtClean="0"/>
          </a:p>
        </p:txBody>
      </p:sp>
      <p:sp>
        <p:nvSpPr>
          <p:cNvPr id="5123" name="內容版面配置區 2"/>
          <p:cNvSpPr>
            <a:spLocks noGrp="1"/>
          </p:cNvSpPr>
          <p:nvPr>
            <p:ph idx="1"/>
          </p:nvPr>
        </p:nvSpPr>
        <p:spPr>
          <a:xfrm>
            <a:off x="762000" y="1412875"/>
            <a:ext cx="7338392" cy="4530725"/>
          </a:xfrm>
        </p:spPr>
        <p:txBody>
          <a:bodyPr/>
          <a:lstStyle/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We develop a new DFA compression algorithm called J-DFA by  clustering algorithm and encoding scheme.</a:t>
            </a:r>
          </a:p>
          <a:p>
            <a:pPr lvl="1"/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The compression ratio reaches about 99%.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We develop a state prediction method for J-DFA.</a:t>
            </a:r>
          </a:p>
          <a:p>
            <a:pPr lvl="1"/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The prediction success rate of J-DFA reaches more than 99.5%.</a:t>
            </a:r>
          </a:p>
          <a:p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Based on J-DFA, we design a regular expression matching engine with state prediction unit on the newest Xilinx Virtex-7 chip.</a:t>
            </a:r>
          </a:p>
          <a:p>
            <a:pPr lvl="1"/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The throughput reaches from 230 </a:t>
            </a:r>
            <a:r>
              <a:rPr lang="en-US" altLang="zh-TW" sz="1900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altLang="zh-TW" sz="1900" dirty="0" smtClean="0">
                <a:latin typeface="Times New Roman" pitchFamily="18" charset="0"/>
                <a:cs typeface="Times New Roman" pitchFamily="18" charset="0"/>
              </a:rPr>
              <a:t> to 430 </a:t>
            </a:r>
            <a:r>
              <a:rPr lang="en-US" altLang="zh-TW" sz="1900" dirty="0" err="1" smtClean="0">
                <a:latin typeface="Times New Roman" pitchFamily="18" charset="0"/>
                <a:cs typeface="Times New Roman" pitchFamily="18" charset="0"/>
              </a:rPr>
              <a:t>Gbps</a:t>
            </a:r>
            <a:r>
              <a:rPr lang="en-US" altLang="zh-TW" sz="19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zh-TW" sz="19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4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mtClean="0"/>
              <a:t>National Cheng Kung University CSIE Computer &amp; Internet Architecture Lab </a:t>
            </a:r>
          </a:p>
        </p:txBody>
      </p:sp>
      <p:sp>
        <p:nvSpPr>
          <p:cNvPr id="5125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1792CE9C-D40C-4903-8047-5F113D5052FE}" type="slidenum">
              <a:rPr kumimoji="0" lang="en-US" altLang="zh-TW" smtClean="0"/>
              <a:pPr eaLnBrk="1" hangingPunct="1"/>
              <a:t>4</a:t>
            </a:fld>
            <a:endParaRPr kumimoji="0" lang="en-US" altLang="zh-TW" smtClean="0"/>
          </a:p>
        </p:txBody>
      </p:sp>
    </p:spTree>
    <p:extLst>
      <p:ext uri="{BB962C8B-B14F-4D97-AF65-F5344CB8AC3E}">
        <p14:creationId xmlns:p14="http://schemas.microsoft.com/office/powerpoint/2010/main" val="352967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762000" y="487333"/>
            <a:ext cx="8598532" cy="592138"/>
          </a:xfrm>
        </p:spPr>
        <p:txBody>
          <a:bodyPr/>
          <a:lstStyle/>
          <a:p>
            <a:r>
              <a:rPr lang="en-US" altLang="zh-TW" sz="3200" b="1" dirty="0" smtClean="0"/>
              <a:t>Related Work</a:t>
            </a:r>
            <a:endParaRPr lang="zh-TW" altLang="en-US" sz="3200" b="1" dirty="0" smtClean="0"/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mtClean="0"/>
              <a:t>National Cheng Kung University CSIE Computer &amp; Internet Architecture Lab </a:t>
            </a:r>
          </a:p>
        </p:txBody>
      </p:sp>
      <p:sp>
        <p:nvSpPr>
          <p:cNvPr id="71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7FB3EC6-C209-478D-AF40-2907C0BF0000}" type="slidenum">
              <a:rPr kumimoji="0" lang="en-US" altLang="zh-TW" smtClean="0"/>
              <a:pPr eaLnBrk="1" hangingPunct="1"/>
              <a:t>5</a:t>
            </a:fld>
            <a:endParaRPr kumimoji="0" lang="en-US" altLang="zh-TW" dirty="0" smtClean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762000" y="1484784"/>
            <a:ext cx="8130480" cy="4356484"/>
          </a:xfrm>
        </p:spPr>
        <p:txBody>
          <a:bodyPr/>
          <a:lstStyle/>
          <a:p>
            <a:r>
              <a:rPr lang="en-US" altLang="zh-TW" sz="2400" dirty="0" smtClean="0"/>
              <a:t>D2FA [7]: Kumar et al. observed that two states (S1, S2) have many same next states for the input characters. D2FA eliminates S1’s transitions by introducing a default transition from S1 to S2. </a:t>
            </a:r>
          </a:p>
          <a:p>
            <a:r>
              <a:rPr lang="el-GR" altLang="zh-TW" sz="2400" dirty="0" smtClean="0"/>
              <a:t>δ</a:t>
            </a:r>
            <a:r>
              <a:rPr lang="en-US" altLang="zh-TW" sz="2400" dirty="0" smtClean="0"/>
              <a:t>FA [8]: They record the transition set of current state into a local memory and only store the differences between current state and next hop state.</a:t>
            </a:r>
            <a:endParaRPr lang="en-US" altLang="zh-TW" sz="2400" dirty="0"/>
          </a:p>
          <a:p>
            <a:r>
              <a:rPr lang="en-US" altLang="zh-TW" sz="2400" dirty="0" smtClean="0"/>
              <a:t>A-DFA [10]: By introducing the notion of “state depth”, A-DFA constructs nearly optimal default paths. Compared with D2FA, A-DFA results in at most 2N state traversals when processing an input string of length N.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315028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00163"/>
            <a:ext cx="8640959" cy="4993133"/>
          </a:xfrm>
        </p:spPr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J-DFA algorithm is based on the observation below:</a:t>
            </a:r>
          </a:p>
          <a:p>
            <a:r>
              <a:rPr lang="en-US" altLang="zh-TW" sz="2400" dirty="0" smtClean="0"/>
              <a:t>Almost every state has multiple similar states, with very little different transitions between them.</a:t>
            </a:r>
          </a:p>
          <a:p>
            <a:pPr lvl="1"/>
            <a:r>
              <a:rPr lang="en-US" altLang="zh-TW" sz="1900" dirty="0" smtClean="0"/>
              <a:t>The transition table can be divided into one or more groups by putting similar states together.</a:t>
            </a:r>
            <a:endParaRPr lang="en-US" altLang="zh-TW" sz="1900" dirty="0" smtClean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3568" y="477082"/>
            <a:ext cx="8994576" cy="592138"/>
          </a:xfrm>
        </p:spPr>
        <p:txBody>
          <a:bodyPr/>
          <a:lstStyle/>
          <a:p>
            <a:r>
              <a:rPr lang="en-US" altLang="zh-TW" sz="2800" b="1" dirty="0" smtClean="0"/>
              <a:t>J-DFA Algorithm</a:t>
            </a:r>
            <a:r>
              <a:rPr lang="en-US" altLang="zh-TW" sz="2800" b="1" dirty="0" smtClean="0"/>
              <a:t> </a:t>
            </a:r>
            <a:r>
              <a:rPr lang="en-US" altLang="zh-TW" sz="2800" b="1" dirty="0" smtClean="0"/>
              <a:t>(1/2)</a:t>
            </a:r>
            <a:endParaRPr lang="zh-TW" altLang="en-US" sz="2800" b="1" dirty="0" smtClean="0"/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mtClean="0"/>
              <a:t>National Cheng Kung University CSIE Computer &amp; Internet Architecture Lab </a:t>
            </a:r>
          </a:p>
        </p:txBody>
      </p:sp>
      <p:sp>
        <p:nvSpPr>
          <p:cNvPr id="71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7FB3EC6-C209-478D-AF40-2907C0BF0000}" type="slidenum">
              <a:rPr kumimoji="0" lang="en-US" altLang="zh-TW" smtClean="0"/>
              <a:pPr eaLnBrk="1" hangingPunct="1"/>
              <a:t>6</a:t>
            </a:fld>
            <a:endParaRPr kumimoji="0"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780" y="3162212"/>
            <a:ext cx="6015782" cy="29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75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00163"/>
            <a:ext cx="8640959" cy="4993133"/>
          </a:xfrm>
        </p:spPr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J-DFA algorithm has two steps:</a:t>
            </a:r>
          </a:p>
          <a:p>
            <a:r>
              <a:rPr lang="en-US" altLang="zh-TW" sz="2400" dirty="0" smtClean="0"/>
              <a:t>First, decompose a DFA using clustering algorithm.</a:t>
            </a:r>
          </a:p>
          <a:p>
            <a:r>
              <a:rPr lang="en-US" altLang="zh-TW" sz="2400" dirty="0" smtClean="0"/>
              <a:t>Second, further compress the storage space using </a:t>
            </a:r>
            <a:r>
              <a:rPr lang="en-US" altLang="zh-TW" sz="2400" dirty="0" err="1" smtClean="0"/>
              <a:t>runlength</a:t>
            </a:r>
            <a:r>
              <a:rPr lang="en-US" altLang="zh-TW" sz="2400" dirty="0" smtClean="0"/>
              <a:t> encoding scheme.</a:t>
            </a:r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3568" y="477082"/>
            <a:ext cx="8994576" cy="592138"/>
          </a:xfrm>
        </p:spPr>
        <p:txBody>
          <a:bodyPr/>
          <a:lstStyle/>
          <a:p>
            <a:r>
              <a:rPr lang="en-US" altLang="zh-TW" sz="2800" b="1" dirty="0" smtClean="0"/>
              <a:t>J-DFA Algorithm</a:t>
            </a:r>
            <a:r>
              <a:rPr lang="en-US" altLang="zh-TW" sz="2800" b="1" dirty="0" smtClean="0"/>
              <a:t> (2/2</a:t>
            </a:r>
            <a:r>
              <a:rPr lang="en-US" altLang="zh-TW" sz="2800" b="1" dirty="0" smtClean="0"/>
              <a:t>)</a:t>
            </a:r>
            <a:endParaRPr lang="zh-TW" altLang="en-US" sz="2800" b="1" dirty="0" smtClean="0"/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mtClean="0"/>
              <a:t>National Cheng Kung University CSIE Computer &amp; Internet Architecture Lab </a:t>
            </a:r>
          </a:p>
        </p:txBody>
      </p:sp>
      <p:sp>
        <p:nvSpPr>
          <p:cNvPr id="71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7FB3EC6-C209-478D-AF40-2907C0BF0000}" type="slidenum">
              <a:rPr kumimoji="0" lang="en-US" altLang="zh-TW" smtClean="0"/>
              <a:pPr eaLnBrk="1" hangingPunct="1"/>
              <a:t>7</a:t>
            </a:fld>
            <a:endParaRPr kumimoji="0"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828" y="2852419"/>
            <a:ext cx="5652628" cy="3384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71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00163"/>
            <a:ext cx="8640959" cy="4993133"/>
          </a:xfrm>
        </p:spPr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r>
              <a:rPr lang="en-US" altLang="zh-TW" sz="2400" dirty="0" smtClean="0"/>
              <a:t>When the input char </a:t>
            </a:r>
            <a:r>
              <a:rPr lang="en-US" altLang="zh-TW" sz="2400" i="1" dirty="0" smtClean="0"/>
              <a:t>c</a:t>
            </a:r>
            <a:r>
              <a:rPr lang="en-US" altLang="zh-TW" sz="2400" dirty="0" smtClean="0"/>
              <a:t> arrives, if the next state </a:t>
            </a:r>
            <a:r>
              <a:rPr lang="en-US" altLang="zh-TW" sz="2400" i="1" dirty="0" err="1" smtClean="0"/>
              <a:t>S</a:t>
            </a:r>
            <a:r>
              <a:rPr lang="en-US" altLang="zh-TW" sz="2400" i="1" baseline="-25000" dirty="0" err="1" smtClean="0"/>
              <a:t>common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c</a:t>
            </a:r>
            <a:r>
              <a:rPr lang="en-US" altLang="zh-TW" sz="2400" dirty="0" smtClean="0"/>
              <a:t>)</a:t>
            </a:r>
            <a:r>
              <a:rPr lang="en-US" altLang="zh-TW" sz="2400" i="1" baseline="-25000" dirty="0" smtClean="0"/>
              <a:t> </a:t>
            </a:r>
            <a:r>
              <a:rPr lang="en-US" altLang="zh-TW" sz="2400" dirty="0" smtClean="0"/>
              <a:t>not equal to </a:t>
            </a:r>
            <a:r>
              <a:rPr lang="en-US" altLang="zh-TW" sz="2400" i="1" dirty="0" err="1" smtClean="0"/>
              <a:t>S</a:t>
            </a:r>
            <a:r>
              <a:rPr lang="en-US" altLang="zh-TW" sz="2400" i="1" baseline="-25000" dirty="0" err="1" smtClean="0"/>
              <a:t>current</a:t>
            </a:r>
            <a:r>
              <a:rPr lang="en-US" altLang="zh-TW" sz="2400" dirty="0" smtClean="0"/>
              <a:t>(</a:t>
            </a:r>
            <a:r>
              <a:rPr lang="en-US" altLang="zh-TW" sz="2400" i="1" dirty="0" smtClean="0"/>
              <a:t>c</a:t>
            </a:r>
            <a:r>
              <a:rPr lang="en-US" altLang="zh-TW" sz="2400" dirty="0" smtClean="0"/>
              <a:t>), the prediction fails.</a:t>
            </a:r>
          </a:p>
          <a:p>
            <a:r>
              <a:rPr lang="en-US" altLang="zh-TW" sz="2400" dirty="0" smtClean="0"/>
              <a:t>Expect Bro217, the failure rate of J-DFA is lower than 0.5%.</a:t>
            </a:r>
          </a:p>
          <a:p>
            <a:r>
              <a:rPr lang="en-US" altLang="zh-TW" sz="2400" dirty="0" smtClean="0"/>
              <a:t>For </a:t>
            </a:r>
            <a:r>
              <a:rPr lang="en-US" altLang="zh-TW" sz="2400" dirty="0" err="1" smtClean="0"/>
              <a:t>sime</a:t>
            </a:r>
            <a:r>
              <a:rPr lang="en-US" altLang="zh-TW" sz="2400" dirty="0" smtClean="0"/>
              <a:t> cases, the failure rate is 0%.</a:t>
            </a:r>
            <a:endParaRPr lang="en-US" altLang="zh-TW" sz="2400" dirty="0" smtClean="0"/>
          </a:p>
          <a:p>
            <a:endParaRPr lang="en-US" altLang="zh-TW" sz="2400" dirty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3568" y="477082"/>
            <a:ext cx="8994576" cy="592138"/>
          </a:xfrm>
        </p:spPr>
        <p:txBody>
          <a:bodyPr/>
          <a:lstStyle/>
          <a:p>
            <a:r>
              <a:rPr lang="en-US" altLang="zh-TW" sz="2800" b="1" dirty="0"/>
              <a:t>State Prediction </a:t>
            </a:r>
            <a:r>
              <a:rPr lang="en-US" altLang="zh-TW" sz="2800" b="1" dirty="0" smtClean="0"/>
              <a:t>Technique</a:t>
            </a:r>
            <a:endParaRPr lang="zh-TW" altLang="en-US" sz="2800" b="1" dirty="0" smtClean="0"/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mtClean="0"/>
              <a:t>National Cheng Kung University CSIE Computer &amp; Internet Architecture Lab </a:t>
            </a:r>
          </a:p>
        </p:txBody>
      </p:sp>
      <p:sp>
        <p:nvSpPr>
          <p:cNvPr id="71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7FB3EC6-C209-478D-AF40-2907C0BF0000}" type="slidenum">
              <a:rPr kumimoji="0" lang="en-US" altLang="zh-TW" smtClean="0"/>
              <a:pPr eaLnBrk="1" hangingPunct="1"/>
              <a:t>8</a:t>
            </a:fld>
            <a:endParaRPr kumimoji="0" lang="en-US" altLang="zh-TW" dirty="0" smtClean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28" y="3236418"/>
            <a:ext cx="6840760" cy="304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6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323528" y="1100163"/>
            <a:ext cx="8640959" cy="4993133"/>
          </a:xfrm>
        </p:spPr>
        <p:txBody>
          <a:bodyPr/>
          <a:lstStyle/>
          <a:p>
            <a:pPr marL="0" indent="0">
              <a:buNone/>
            </a:pPr>
            <a:endParaRPr lang="en-US" altLang="zh-TW" sz="2400" dirty="0" smtClean="0"/>
          </a:p>
          <a:p>
            <a:endParaRPr lang="en-US" altLang="zh-TW" sz="2400" dirty="0" smtClean="0"/>
          </a:p>
          <a:p>
            <a:endParaRPr lang="en-US" altLang="zh-TW" sz="2400" dirty="0"/>
          </a:p>
          <a:p>
            <a:pPr marL="0" indent="0">
              <a:buNone/>
            </a:pPr>
            <a:endParaRPr lang="en-US" altLang="zh-TW" sz="2400" dirty="0"/>
          </a:p>
        </p:txBody>
      </p:sp>
      <p:sp>
        <p:nvSpPr>
          <p:cNvPr id="7170" name="標題 1"/>
          <p:cNvSpPr>
            <a:spLocks noGrp="1"/>
          </p:cNvSpPr>
          <p:nvPr>
            <p:ph type="title"/>
          </p:nvPr>
        </p:nvSpPr>
        <p:spPr>
          <a:xfrm>
            <a:off x="683568" y="477082"/>
            <a:ext cx="8994576" cy="592138"/>
          </a:xfrm>
        </p:spPr>
        <p:txBody>
          <a:bodyPr/>
          <a:lstStyle/>
          <a:p>
            <a:r>
              <a:rPr lang="en-US" altLang="zh-TW" sz="2800" b="1" dirty="0" smtClean="0"/>
              <a:t>Hardware Implementation (1/2)</a:t>
            </a:r>
            <a:endParaRPr lang="zh-TW" altLang="en-US" sz="2800" b="1" dirty="0" smtClean="0"/>
          </a:p>
        </p:txBody>
      </p:sp>
      <p:sp>
        <p:nvSpPr>
          <p:cNvPr id="7172" name="頁尾版面配置區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r>
              <a:rPr kumimoji="0" lang="en-US" altLang="zh-TW" smtClean="0"/>
              <a:t>National Cheng Kung University CSIE Computer &amp; Internet Architecture Lab </a:t>
            </a:r>
          </a:p>
        </p:txBody>
      </p:sp>
      <p:sp>
        <p:nvSpPr>
          <p:cNvPr id="7173" name="投影片編號版面配置區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/>
            <a:fld id="{D7FB3EC6-C209-478D-AF40-2907C0BF0000}" type="slidenum">
              <a:rPr kumimoji="0" lang="en-US" altLang="zh-TW" smtClean="0"/>
              <a:pPr eaLnBrk="1" hangingPunct="1"/>
              <a:t>9</a:t>
            </a:fld>
            <a:endParaRPr kumimoji="0" lang="en-US" altLang="zh-TW" dirty="0" smtClean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860" y="1914350"/>
            <a:ext cx="5424623" cy="4209889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528900"/>
            <a:ext cx="4561737" cy="1984077"/>
          </a:xfrm>
          <a:prstGeom prst="rect">
            <a:avLst/>
          </a:prstGeom>
        </p:spPr>
      </p:pic>
      <p:sp>
        <p:nvSpPr>
          <p:cNvPr id="10" name="內容版面配置區 1"/>
          <p:cNvSpPr txBox="1">
            <a:spLocks/>
          </p:cNvSpPr>
          <p:nvPr/>
        </p:nvSpPr>
        <p:spPr bwMode="auto">
          <a:xfrm>
            <a:off x="475929" y="1376772"/>
            <a:ext cx="7982272" cy="4747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itchFamily="2" charset="2"/>
              <a:buChar char="l"/>
              <a:defRPr kumimoji="1" sz="3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150000"/>
              <a:buChar char="•"/>
              <a:defRPr kumimoji="1"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50000"/>
              <a:buChar char="•"/>
              <a:defRPr kumimoji="1"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150000"/>
              <a:buChar char="•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r>
              <a:rPr lang="en-US" altLang="zh-TW" sz="2400" kern="0" dirty="0" smtClean="0"/>
              <a:t>A. Mapping of State Prediction Scheme</a:t>
            </a:r>
          </a:p>
          <a:p>
            <a:endParaRPr lang="en-US" altLang="zh-TW" sz="2400" kern="0" dirty="0" smtClean="0"/>
          </a:p>
          <a:p>
            <a:endParaRPr lang="en-US" altLang="zh-TW" sz="2400" kern="0" dirty="0" smtClean="0"/>
          </a:p>
          <a:p>
            <a:endParaRPr lang="en-US" altLang="zh-TW" sz="2400" kern="0" dirty="0" smtClean="0"/>
          </a:p>
          <a:p>
            <a:pPr marL="0" indent="0">
              <a:buFont typeface="Wingdings" pitchFamily="2" charset="2"/>
              <a:buNone/>
            </a:pPr>
            <a:endParaRPr lang="en-US" altLang="zh-TW" sz="2400" kern="0" dirty="0"/>
          </a:p>
        </p:txBody>
      </p:sp>
    </p:spTree>
    <p:extLst>
      <p:ext uri="{BB962C8B-B14F-4D97-AF65-F5344CB8AC3E}">
        <p14:creationId xmlns:p14="http://schemas.microsoft.com/office/powerpoint/2010/main" val="392745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udio">
  <a:themeElements>
    <a:clrScheme name="Studio 2">
      <a:dk1>
        <a:srgbClr val="000000"/>
      </a:dk1>
      <a:lt1>
        <a:srgbClr val="FFFFFF"/>
      </a:lt1>
      <a:dk2>
        <a:srgbClr val="3732A0"/>
      </a:dk2>
      <a:lt2>
        <a:srgbClr val="666699"/>
      </a:lt2>
      <a:accent1>
        <a:srgbClr val="CCCCFF"/>
      </a:accent1>
      <a:accent2>
        <a:srgbClr val="009999"/>
      </a:accent2>
      <a:accent3>
        <a:srgbClr val="FFFFFF"/>
      </a:accent3>
      <a:accent4>
        <a:srgbClr val="000000"/>
      </a:accent4>
      <a:accent5>
        <a:srgbClr val="E2E2FF"/>
      </a:accent5>
      <a:accent6>
        <a:srgbClr val="008A8A"/>
      </a:accent6>
      <a:hlink>
        <a:srgbClr val="3366CC"/>
      </a:hlink>
      <a:folHlink>
        <a:srgbClr val="9094B8"/>
      </a:folHlink>
    </a:clrScheme>
    <a:fontScheme name="自訂 1">
      <a:majorFont>
        <a:latin typeface="Cambria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70935</TotalTime>
  <Words>1142</Words>
  <Application>Microsoft Office PowerPoint</Application>
  <PresentationFormat>如螢幕大小 (4:3)</PresentationFormat>
  <Paragraphs>190</Paragraphs>
  <Slides>14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2" baseType="lpstr">
      <vt:lpstr>新細明體</vt:lpstr>
      <vt:lpstr>標楷體</vt:lpstr>
      <vt:lpstr>Arial</vt:lpstr>
      <vt:lpstr>Arial Black</vt:lpstr>
      <vt:lpstr>Cambria</vt:lpstr>
      <vt:lpstr>Times New Roman</vt:lpstr>
      <vt:lpstr>Wingdings</vt:lpstr>
      <vt:lpstr>Studio</vt:lpstr>
      <vt:lpstr>  A Fast Regular Expression Matching Engine for NIDS Applying Prediction Scheme</vt:lpstr>
      <vt:lpstr>Outline</vt:lpstr>
      <vt:lpstr>Introduction (1/2)</vt:lpstr>
      <vt:lpstr>Introduction (2/2)</vt:lpstr>
      <vt:lpstr>Related Work</vt:lpstr>
      <vt:lpstr>J-DFA Algorithm (1/2)</vt:lpstr>
      <vt:lpstr>J-DFA Algorithm (2/2)</vt:lpstr>
      <vt:lpstr>State Prediction Technique</vt:lpstr>
      <vt:lpstr>Hardware Implementation (1/2)</vt:lpstr>
      <vt:lpstr>Hardware Implementation (2/2)</vt:lpstr>
      <vt:lpstr>Hardware Implementation (2/2)</vt:lpstr>
      <vt:lpstr>Hardware Implementation (2/2)</vt:lpstr>
      <vt:lpstr>Hardware Implementation (2/2)</vt:lpstr>
      <vt:lpstr>Hardware Implementation (2/2)</vt:lpstr>
    </vt:vector>
  </TitlesOfParts>
  <Company>mediahome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Thesis_ECDS</dc:title>
  <dc:creator>MinYuanTsai</dc:creator>
  <cp:lastModifiedBy>CHShih</cp:lastModifiedBy>
  <cp:revision>2279</cp:revision>
  <cp:lastPrinted>2013-07-22T14:09:02Z</cp:lastPrinted>
  <dcterms:created xsi:type="dcterms:W3CDTF">2004-07-16T19:12:18Z</dcterms:created>
  <dcterms:modified xsi:type="dcterms:W3CDTF">2014-12-23T16:52:04Z</dcterms:modified>
</cp:coreProperties>
</file>